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D15E289-5A6E-4D91-818D-62DF502792DE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9AC25ACD-4143-499A-B6D9-720EF41C9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6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A4F0DFB-1E5B-45AA-9154-45EBD47272C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1B1C2-A553-4D58-8ED8-354AAFFFC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0DFB-1E5B-45AA-9154-45EBD47272C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1C2-A553-4D58-8ED8-354AAFFFC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A4F0DFB-1E5B-45AA-9154-45EBD47272C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D1B1C2-A553-4D58-8ED8-354AAFFFC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0DFB-1E5B-45AA-9154-45EBD47272C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D1B1C2-A553-4D58-8ED8-354AAFFFCC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0DFB-1E5B-45AA-9154-45EBD47272C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D1B1C2-A553-4D58-8ED8-354AAFFFCC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4F0DFB-1E5B-45AA-9154-45EBD47272C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D1B1C2-A553-4D58-8ED8-354AAFFFCC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4F0DFB-1E5B-45AA-9154-45EBD47272C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D1B1C2-A553-4D58-8ED8-354AAFFFCC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0DFB-1E5B-45AA-9154-45EBD47272C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D1B1C2-A553-4D58-8ED8-354AAFFFC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0DFB-1E5B-45AA-9154-45EBD47272C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1B1C2-A553-4D58-8ED8-354AAFFFC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0DFB-1E5B-45AA-9154-45EBD47272C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D1B1C2-A553-4D58-8ED8-354AAFFFCC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A4F0DFB-1E5B-45AA-9154-45EBD47272C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D1B1C2-A553-4D58-8ED8-354AAFFFCC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4F0DFB-1E5B-45AA-9154-45EBD47272C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D1B1C2-A553-4D58-8ED8-354AAFFFC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Word Wealth Unit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Adjectives Only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Nebulous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Vague, hazy, indefinite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scientificamerican.com/media/inline/801970F6-BB9B-A2F3-A13AB9885034F55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Fat, stout, corpulent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http://www.simpsoncrazy.com/content/pictures/homer/HomerSimpson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210050" cy="4378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Deeply thoughtful, wistful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b="1" i="1" dirty="0" smtClean="0"/>
              <a:t>Wistfulness</a:t>
            </a:r>
            <a:r>
              <a:rPr lang="en-US" dirty="0" smtClean="0"/>
              <a:t>- sadder than pensiveness</a:t>
            </a:r>
            <a:endParaRPr lang="en-US" b="1" i="1" dirty="0" smtClean="0"/>
          </a:p>
          <a:p>
            <a:pPr lvl="1"/>
            <a:r>
              <a:rPr lang="en-US" b="1" i="1" dirty="0" smtClean="0"/>
              <a:t>Reverie</a:t>
            </a:r>
            <a:r>
              <a:rPr lang="en-US" dirty="0" smtClean="0"/>
              <a:t>- a state of daydreaming</a:t>
            </a:r>
            <a:endParaRPr lang="en-US" dirty="0"/>
          </a:p>
        </p:txBody>
      </p:sp>
      <p:pic>
        <p:nvPicPr>
          <p:cNvPr id="10242" name="Picture 2" descr="http://3.bp.blogspot.com/_gelxHcxh610/TNl9iPskgGI/AAAAAAAAAmY/X63JA8BQ1JQ/s400/schoolboy-daydreaming_%25257E042c0304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2857500" cy="2771776"/>
          </a:xfrm>
          <a:prstGeom prst="rect">
            <a:avLst/>
          </a:prstGeom>
          <a:noFill/>
        </p:spPr>
      </p:pic>
      <p:pic>
        <p:nvPicPr>
          <p:cNvPr id="10244" name="Picture 4" descr="http://i.istockimg.com/file_thumbview_approve/11968700/2/stock-illustration-11968700-cartoon-girl-daydrea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86200"/>
            <a:ext cx="2286000" cy="2562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Calm, serene, unruffled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b="1" i="1" dirty="0" smtClean="0"/>
              <a:t>Tranquil- </a:t>
            </a:r>
            <a:r>
              <a:rPr lang="en-US" dirty="0" smtClean="0"/>
              <a:t>same</a:t>
            </a:r>
          </a:p>
          <a:p>
            <a:pPr lvl="1"/>
            <a:r>
              <a:rPr lang="en-US" b="1" i="1" dirty="0" smtClean="0"/>
              <a:t>Demure</a:t>
            </a:r>
            <a:r>
              <a:rPr lang="en-US" dirty="0" smtClean="0"/>
              <a:t>- a person who is reserved and modest</a:t>
            </a:r>
          </a:p>
          <a:p>
            <a:pPr lvl="1"/>
            <a:r>
              <a:rPr lang="en-US" b="1" i="1" dirty="0" smtClean="0"/>
              <a:t>Imperturbable- </a:t>
            </a:r>
            <a:r>
              <a:rPr lang="en-US" dirty="0" smtClean="0"/>
              <a:t>calm and very difficult to stir up</a:t>
            </a:r>
          </a:p>
          <a:p>
            <a:pPr lvl="1"/>
            <a:r>
              <a:rPr lang="en-US" b="1" i="1" dirty="0" smtClean="0"/>
              <a:t>Stoical- </a:t>
            </a:r>
            <a:r>
              <a:rPr lang="en-US" dirty="0" smtClean="0"/>
              <a:t>a willful indifference to pain or pleasure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9218" name="Picture 2" descr="http://phototouchpads.com/wp-content/uploads/2012/03/Clinging-a-Hamm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790950" cy="2542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Sad, mournful</a:t>
            </a:r>
            <a:endParaRPr lang="en-US" dirty="0"/>
          </a:p>
        </p:txBody>
      </p:sp>
      <p:pic>
        <p:nvPicPr>
          <p:cNvPr id="8194" name="Picture 2" descr="http://2.bp.blogspot.com/--qR4nPiUPSw/T5gBh5DkaxI/AAAAAAAAApI/ORReZKom3k0/s320/cartoon%2Bgirl%2Bsad%2Bmood%2Bimage%2Bfb%2Bchat%2Bc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828800"/>
            <a:ext cx="1752600" cy="1752601"/>
          </a:xfrm>
          <a:prstGeom prst="rect">
            <a:avLst/>
          </a:prstGeom>
          <a:noFill/>
        </p:spPr>
      </p:pic>
      <p:pic>
        <p:nvPicPr>
          <p:cNvPr id="8196" name="Picture 4" descr="http://image.shutterstock.com/display_pic_with_logo/388663/388663,1244170871,1/stock-photo-funeral-gray-day-cartoon-of-people-carrying-a-casket-out-of-a-hearse-and-into-a-crowded-church-31485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4286250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Plausible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Appearing true or reasonable</a:t>
            </a:r>
          </a:p>
          <a:p>
            <a:r>
              <a:rPr lang="en-US" dirty="0" smtClean="0"/>
              <a:t>Antonyms:</a:t>
            </a:r>
          </a:p>
          <a:p>
            <a:pPr lvl="1"/>
            <a:r>
              <a:rPr lang="en-US" b="1" i="1" dirty="0" smtClean="0"/>
              <a:t>Implausible, incredible, unbelievable</a:t>
            </a:r>
          </a:p>
          <a:p>
            <a:pPr lvl="1"/>
            <a:endParaRPr lang="en-US" dirty="0"/>
          </a:p>
        </p:txBody>
      </p:sp>
      <p:pic>
        <p:nvPicPr>
          <p:cNvPr id="7170" name="Picture 2" descr="http://www.gnurf.net/v3/wp-content/uploads/2008/03/025-magician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Powerful, very effective</a:t>
            </a:r>
            <a:endParaRPr lang="en-US" dirty="0"/>
          </a:p>
        </p:txBody>
      </p:sp>
      <p:pic>
        <p:nvPicPr>
          <p:cNvPr id="6146" name="Picture 2" descr="http://www.ct.gov/dep/lib/dep/p2/individual/med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05000"/>
            <a:ext cx="1743075" cy="1840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Sharp, stinging, keen</a:t>
            </a:r>
          </a:p>
          <a:p>
            <a:r>
              <a:rPr lang="en-US" dirty="0" smtClean="0"/>
              <a:t>Related Word:</a:t>
            </a:r>
          </a:p>
          <a:p>
            <a:pPr lvl="1"/>
            <a:r>
              <a:rPr lang="en-US" b="1" i="1" dirty="0" smtClean="0"/>
              <a:t>Aromatic</a:t>
            </a:r>
            <a:r>
              <a:rPr lang="en-US" dirty="0" smtClean="0"/>
              <a:t>-an odor that is sweet, spicy, fragrant</a:t>
            </a:r>
            <a:endParaRPr lang="en-US" dirty="0"/>
          </a:p>
        </p:txBody>
      </p:sp>
      <p:pic>
        <p:nvPicPr>
          <p:cNvPr id="5122" name="Picture 2" descr="http://www.love-of-roses.com/image-files/clipart-rose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33600"/>
            <a:ext cx="154305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Rigorous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Rigidly severe, exacting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b="1" i="1" dirty="0" smtClean="0"/>
              <a:t>Rigid- </a:t>
            </a:r>
            <a:r>
              <a:rPr lang="en-US" dirty="0" smtClean="0"/>
              <a:t>stiff, unbending</a:t>
            </a:r>
          </a:p>
          <a:p>
            <a:pPr lvl="1"/>
            <a:r>
              <a:rPr lang="en-US" b="1" i="1" dirty="0" smtClean="0"/>
              <a:t>Austere-</a:t>
            </a:r>
            <a:r>
              <a:rPr lang="en-US" dirty="0" smtClean="0"/>
              <a:t> harsh, stern, sever in habits or discipline</a:t>
            </a:r>
          </a:p>
          <a:p>
            <a:pPr lvl="1"/>
            <a:r>
              <a:rPr lang="en-US" b="1" i="1" dirty="0" smtClean="0"/>
              <a:t>Scrupulous- </a:t>
            </a:r>
            <a:r>
              <a:rPr lang="en-US" dirty="0" smtClean="0"/>
              <a:t>exact in following the rules (due to ethics)</a:t>
            </a:r>
            <a:endParaRPr lang="en-US" b="1" i="1" dirty="0"/>
          </a:p>
        </p:txBody>
      </p:sp>
      <p:pic>
        <p:nvPicPr>
          <p:cNvPr id="4098" name="Picture 2" descr="http://www.thehotiron.com/images/logo_bank_of_america_chicago_marathon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2381250" cy="1619251"/>
          </a:xfrm>
          <a:prstGeom prst="rect">
            <a:avLst/>
          </a:prstGeom>
          <a:noFill/>
        </p:spPr>
      </p:pic>
      <p:pic>
        <p:nvPicPr>
          <p:cNvPr id="4100" name="Picture 4" descr="http://www.chumpysclipart.com/images/illustrations/xsmall2/283_stern_elderly_female_teacher_standing_while_holding_a_ruler_threatening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124200"/>
            <a:ext cx="189547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Senseless, malicious, reckless</a:t>
            </a:r>
          </a:p>
          <a:p>
            <a:r>
              <a:rPr lang="en-US" dirty="0" smtClean="0"/>
              <a:t>Antonyms:</a:t>
            </a:r>
          </a:p>
          <a:p>
            <a:pPr lvl="1"/>
            <a:r>
              <a:rPr lang="en-US" b="1" i="1" dirty="0" smtClean="0"/>
              <a:t>Discrete, cautious, judicious, responsible</a:t>
            </a:r>
            <a:endParaRPr lang="en-US" b="1" i="1" dirty="0"/>
          </a:p>
        </p:txBody>
      </p:sp>
      <p:pic>
        <p:nvPicPr>
          <p:cNvPr id="3074" name="Picture 2" descr="http://thebridescoop.com/wp-content/uploads/Dont-Drink-Drive-Photo-from-www.urbanshakemagazine.co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28800"/>
            <a:ext cx="27051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Brusque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Abrupt, blunt, curt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b="1" i="1" dirty="0" smtClean="0"/>
              <a:t>Tactless</a:t>
            </a:r>
            <a:r>
              <a:rPr lang="en-US" dirty="0" smtClean="0"/>
              <a:t>- lacking in skill or grace when dealing with others</a:t>
            </a:r>
          </a:p>
          <a:p>
            <a:pPr lvl="1"/>
            <a:r>
              <a:rPr lang="en-US" b="1" i="1" dirty="0" smtClean="0"/>
              <a:t>Surly- </a:t>
            </a:r>
            <a:r>
              <a:rPr lang="en-US" dirty="0" smtClean="0"/>
              <a:t>rude, blunt in an unkind way</a:t>
            </a:r>
          </a:p>
          <a:p>
            <a:pPr lvl="1"/>
            <a:r>
              <a:rPr lang="en-US" b="1" i="1" dirty="0" smtClean="0"/>
              <a:t>Blatant-</a:t>
            </a:r>
            <a:r>
              <a:rPr lang="en-US" dirty="0" smtClean="0"/>
              <a:t> disagreeably loud or noisy </a:t>
            </a:r>
            <a:endParaRPr lang="en-US" dirty="0"/>
          </a:p>
        </p:txBody>
      </p:sp>
      <p:pic>
        <p:nvPicPr>
          <p:cNvPr id="20484" name="Picture 4" descr="http://hills2city.files.wordpress.com/2010/10/gallery_enlarged-khloe-kardashian-kim-kardashian-kourtney-kardashian-perfectskin-behind-the-scenes-0930109.jpg?w=7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235337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Cautious, watchful (in facing danger)</a:t>
            </a:r>
          </a:p>
          <a:p>
            <a:r>
              <a:rPr lang="en-US" dirty="0" smtClean="0"/>
              <a:t>Related Word:</a:t>
            </a:r>
          </a:p>
          <a:p>
            <a:pPr lvl="1"/>
            <a:r>
              <a:rPr lang="en-US" b="1" i="1" dirty="0" smtClean="0"/>
              <a:t>Chary- </a:t>
            </a:r>
            <a:r>
              <a:rPr lang="en-US" dirty="0" smtClean="0"/>
              <a:t> to be frugal or cautious in giving 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hortcutstofabulous.com/wp-content/uploads/2009/11/saving-money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52600"/>
            <a:ext cx="2857500" cy="2857500"/>
          </a:xfrm>
          <a:prstGeom prst="rect">
            <a:avLst/>
          </a:prstGeom>
          <a:noFill/>
        </p:spPr>
      </p:pic>
      <p:pic>
        <p:nvPicPr>
          <p:cNvPr id="2052" name="Picture 4" descr="http://www.swifteconomics.com/wp-content/uploads/2009/10/Save-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733800"/>
            <a:ext cx="3048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Crafty, cunning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oomslanger.com/images/M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20774"/>
            <a:ext cx="2628900" cy="461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Frank, honest, truthful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ttp://data.whicdn.com/images/29042438/black-and-white-hate-i-dont-like-you-quote-quotes-Favim.com-430915_larg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538235"/>
            <a:ext cx="3886200" cy="2673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Delinquent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Wanting, failing, overdue</a:t>
            </a:r>
            <a:endParaRPr lang="en-US" dirty="0"/>
          </a:p>
        </p:txBody>
      </p:sp>
      <p:pic>
        <p:nvPicPr>
          <p:cNvPr id="18434" name="Picture 2" descr="http://cdn.c.photoshelter.com/img-get/I0000s1vArIFTFsE/s/650/650/past-due-tax-bill-cdg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133600"/>
            <a:ext cx="4438650" cy="2956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Sullen, gloomy, sour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b="1" i="1" dirty="0" smtClean="0"/>
              <a:t>Dismal-</a:t>
            </a:r>
            <a:r>
              <a:rPr lang="en-US" dirty="0" smtClean="0"/>
              <a:t> used to describe places or scenes that are gloomy, cheerless, woeful</a:t>
            </a:r>
          </a:p>
          <a:p>
            <a:pPr lvl="1"/>
            <a:r>
              <a:rPr lang="en-US" b="1" i="1" dirty="0" smtClean="0"/>
              <a:t>Melancholy- </a:t>
            </a:r>
            <a:r>
              <a:rPr lang="en-US" dirty="0" smtClean="0"/>
              <a:t>brooding, sadly thoughtful </a:t>
            </a:r>
            <a:endParaRPr lang="en-US" b="1" i="1" dirty="0"/>
          </a:p>
        </p:txBody>
      </p:sp>
      <p:pic>
        <p:nvPicPr>
          <p:cNvPr id="17410" name="Picture 2" descr="http://www.wtip.org/drupal/sites/default/files/images/rainy_weather_graphic_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Sly, stealthy</a:t>
            </a:r>
          </a:p>
          <a:p>
            <a:r>
              <a:rPr lang="en-US" dirty="0" smtClean="0"/>
              <a:t>Synonym- </a:t>
            </a:r>
            <a:r>
              <a:rPr lang="en-US" b="1" i="1" dirty="0" smtClean="0"/>
              <a:t>Surreptitious</a:t>
            </a:r>
            <a:r>
              <a:rPr lang="en-US" dirty="0" smtClean="0"/>
              <a:t>- stresses secretiveness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blog.reillypainting.com/wp-content/uploads/2011/05/burglar-carto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3276600" cy="3978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Clear in (and to) the mind</a:t>
            </a:r>
          </a:p>
          <a:p>
            <a:r>
              <a:rPr lang="en-US" dirty="0" smtClean="0"/>
              <a:t>Related Word:</a:t>
            </a:r>
            <a:endParaRPr lang="en-US" b="1" i="1" dirty="0" smtClean="0"/>
          </a:p>
          <a:p>
            <a:pPr lvl="1"/>
            <a:r>
              <a:rPr lang="en-US" b="1" i="1" dirty="0" smtClean="0"/>
              <a:t>Coherent- </a:t>
            </a:r>
            <a:r>
              <a:rPr lang="en-US" dirty="0" smtClean="0"/>
              <a:t>holds or sticks together well, thus achieving clearness (speech or explanation)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magehost.vendio.com/a/35049932/aview/garmin_885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314444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Grim, gruesome, death-haunted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b="1" i="1" dirty="0" smtClean="0"/>
              <a:t>Weird</a:t>
            </a:r>
            <a:r>
              <a:rPr lang="en-US" dirty="0" smtClean="0"/>
              <a:t>- eerie </a:t>
            </a:r>
          </a:p>
          <a:p>
            <a:pPr lvl="1"/>
            <a:r>
              <a:rPr lang="en-US" b="1" i="1" dirty="0" smtClean="0"/>
              <a:t>Ghastly</a:t>
            </a:r>
            <a:r>
              <a:rPr lang="en-US" dirty="0" smtClean="0"/>
              <a:t>- shocking or ghostly</a:t>
            </a:r>
          </a:p>
          <a:p>
            <a:pPr lvl="1"/>
            <a:r>
              <a:rPr lang="en-US" b="1" i="1" dirty="0" smtClean="0"/>
              <a:t>Gruesome</a:t>
            </a:r>
            <a:r>
              <a:rPr lang="en-US" dirty="0" smtClean="0"/>
              <a:t>- sickening, unappetizing, loathsome</a:t>
            </a:r>
          </a:p>
          <a:p>
            <a:pPr lvl="1"/>
            <a:r>
              <a:rPr lang="en-US" b="1" i="1" dirty="0" smtClean="0"/>
              <a:t>Grisly-</a:t>
            </a:r>
            <a:r>
              <a:rPr lang="en-US" dirty="0" smtClean="0"/>
              <a:t> revolting and nauseating (stronger than gruesome)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4338" name="Picture 2" descr="http://3.bp.blogspot.com/-Fc-W_YFfO2U/T-B2oWyP6AI/AAAAAAAABHY/ScRhy-VPEIA/s1600/EDGAR-ALLAN-P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2590800" cy="384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Ripe, fully developed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scribblingpad.com/wp-content/uploads/2010/05/ripe-and-unripe-ava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048000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661</TotalTime>
  <Words>323</Words>
  <Application>Microsoft Office PowerPoint</Application>
  <PresentationFormat>On-screen Show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Word Wealth Unit 3</vt:lpstr>
      <vt:lpstr>Brusque</vt:lpstr>
      <vt:lpstr>Candid</vt:lpstr>
      <vt:lpstr>Delinquent</vt:lpstr>
      <vt:lpstr>Dour</vt:lpstr>
      <vt:lpstr>Furtive</vt:lpstr>
      <vt:lpstr>Lucid</vt:lpstr>
      <vt:lpstr>Macabre</vt:lpstr>
      <vt:lpstr>Mature</vt:lpstr>
      <vt:lpstr>Nebulous</vt:lpstr>
      <vt:lpstr>Obese</vt:lpstr>
      <vt:lpstr>Pensive</vt:lpstr>
      <vt:lpstr>Placid</vt:lpstr>
      <vt:lpstr>Plaintive</vt:lpstr>
      <vt:lpstr>Plausible</vt:lpstr>
      <vt:lpstr>Potent</vt:lpstr>
      <vt:lpstr>Pungent</vt:lpstr>
      <vt:lpstr>Rigorous</vt:lpstr>
      <vt:lpstr>Wanton</vt:lpstr>
      <vt:lpstr>Wary</vt:lpstr>
      <vt:lpstr>Wily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Wealth Unit 3</dc:title>
  <dc:creator>kati</dc:creator>
  <cp:lastModifiedBy>Alicia L. Jakubek</cp:lastModifiedBy>
  <cp:revision>19</cp:revision>
  <dcterms:created xsi:type="dcterms:W3CDTF">2012-06-24T17:00:13Z</dcterms:created>
  <dcterms:modified xsi:type="dcterms:W3CDTF">2012-06-25T19:45:02Z</dcterms:modified>
</cp:coreProperties>
</file>